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Sniglet" charset="1" panose="04070505030100020000"/>
      <p:regular r:id="rId20"/>
    </p:embeddedFont>
    <p:embeddedFont>
      <p:font typeface="Lazydog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jpeg" Type="http://schemas.openxmlformats.org/officeDocument/2006/relationships/image"/><Relationship Id="rId5" Target="../media/VAG0_fQus-g.mp4" Type="http://schemas.openxmlformats.org/officeDocument/2006/relationships/video"/><Relationship Id="rId6" Target="../media/VAG0_fQus-g.mp4" Type="http://schemas.microsoft.com/office/2007/relationships/media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gif" Type="http://schemas.openxmlformats.org/officeDocument/2006/relationships/image"/><Relationship Id="rId7" Target="../media/image25.png" Type="http://schemas.openxmlformats.org/officeDocument/2006/relationships/image"/><Relationship Id="rId8" Target="../media/image26.jpe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4.jpeg" Type="http://schemas.openxmlformats.org/officeDocument/2006/relationships/image"/><Relationship Id="rId5" Target="../media/image31.png" Type="http://schemas.openxmlformats.org/officeDocument/2006/relationships/image"/><Relationship Id="rId6" Target="../media/image3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48897" y="290018"/>
            <a:ext cx="1922433" cy="1561977"/>
          </a:xfrm>
          <a:custGeom>
            <a:avLst/>
            <a:gdLst/>
            <a:ahLst/>
            <a:cxnLst/>
            <a:rect r="r" b="b" t="t" l="l"/>
            <a:pathLst>
              <a:path h="1561977" w="1922433">
                <a:moveTo>
                  <a:pt x="0" y="0"/>
                </a:moveTo>
                <a:lnTo>
                  <a:pt x="1922433" y="0"/>
                </a:lnTo>
                <a:lnTo>
                  <a:pt x="1922433" y="1561977"/>
                </a:lnTo>
                <a:lnTo>
                  <a:pt x="0" y="1561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7919" y="-307058"/>
            <a:ext cx="2756129" cy="2756129"/>
          </a:xfrm>
          <a:custGeom>
            <a:avLst/>
            <a:gdLst/>
            <a:ahLst/>
            <a:cxnLst/>
            <a:rect r="r" b="b" t="t" l="l"/>
            <a:pathLst>
              <a:path h="2756129" w="2756129">
                <a:moveTo>
                  <a:pt x="0" y="0"/>
                </a:moveTo>
                <a:lnTo>
                  <a:pt x="2756129" y="0"/>
                </a:lnTo>
                <a:lnTo>
                  <a:pt x="2756129" y="2756129"/>
                </a:lnTo>
                <a:lnTo>
                  <a:pt x="0" y="2756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424" y="8068881"/>
            <a:ext cx="4531119" cy="2378837"/>
          </a:xfrm>
          <a:custGeom>
            <a:avLst/>
            <a:gdLst/>
            <a:ahLst/>
            <a:cxnLst/>
            <a:rect r="r" b="b" t="t" l="l"/>
            <a:pathLst>
              <a:path h="2378837" w="4531119">
                <a:moveTo>
                  <a:pt x="0" y="0"/>
                </a:moveTo>
                <a:lnTo>
                  <a:pt x="4531119" y="0"/>
                </a:lnTo>
                <a:lnTo>
                  <a:pt x="4531119" y="2378838"/>
                </a:lnTo>
                <a:lnTo>
                  <a:pt x="0" y="2378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62856" y="8710633"/>
            <a:ext cx="4294515" cy="1095335"/>
          </a:xfrm>
          <a:custGeom>
            <a:avLst/>
            <a:gdLst/>
            <a:ahLst/>
            <a:cxnLst/>
            <a:rect r="r" b="b" t="t" l="l"/>
            <a:pathLst>
              <a:path h="1095335" w="4294515">
                <a:moveTo>
                  <a:pt x="0" y="0"/>
                </a:moveTo>
                <a:lnTo>
                  <a:pt x="4294515" y="0"/>
                </a:lnTo>
                <a:lnTo>
                  <a:pt x="4294515" y="1095334"/>
                </a:lnTo>
                <a:lnTo>
                  <a:pt x="0" y="1095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12" t="0" r="-781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31325" y="2917018"/>
            <a:ext cx="5718542" cy="431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71"/>
              </a:lnSpc>
            </a:pPr>
            <a:r>
              <a:rPr lang="en-US" sz="612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Amos Oniare</a:t>
            </a:r>
          </a:p>
          <a:p>
            <a:pPr algn="l">
              <a:lnSpc>
                <a:spcPts val="8571"/>
              </a:lnSpc>
            </a:pPr>
            <a:r>
              <a:rPr lang="en-US" sz="612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Dismas Karimi</a:t>
            </a:r>
          </a:p>
          <a:p>
            <a:pPr algn="l">
              <a:lnSpc>
                <a:spcPts val="8571"/>
              </a:lnSpc>
            </a:pPr>
            <a:r>
              <a:rPr lang="en-US" sz="612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Gareth Kipkoech</a:t>
            </a:r>
          </a:p>
          <a:p>
            <a:pPr algn="l">
              <a:lnSpc>
                <a:spcPts val="8571"/>
              </a:lnSpc>
              <a:spcBef>
                <a:spcPct val="0"/>
              </a:spcBef>
            </a:pPr>
            <a:r>
              <a:rPr lang="en-US" sz="612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Brian Fundi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06280" y="633430"/>
            <a:ext cx="9475440" cy="190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Knights Technical Presentation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Robotics Dojo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661" y="4422824"/>
            <a:ext cx="1937203" cy="1937203"/>
          </a:xfrm>
          <a:custGeom>
            <a:avLst/>
            <a:gdLst/>
            <a:ahLst/>
            <a:cxnLst/>
            <a:rect r="r" b="b" t="t" l="l"/>
            <a:pathLst>
              <a:path h="1937203" w="1937203">
                <a:moveTo>
                  <a:pt x="0" y="0"/>
                </a:moveTo>
                <a:lnTo>
                  <a:pt x="1937202" y="0"/>
                </a:lnTo>
                <a:lnTo>
                  <a:pt x="1937202" y="1937202"/>
                </a:lnTo>
                <a:lnTo>
                  <a:pt x="0" y="1937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6463" y="6360026"/>
            <a:ext cx="2819450" cy="1878459"/>
          </a:xfrm>
          <a:custGeom>
            <a:avLst/>
            <a:gdLst/>
            <a:ahLst/>
            <a:cxnLst/>
            <a:rect r="r" b="b" t="t" l="l"/>
            <a:pathLst>
              <a:path h="1878459" w="2819450">
                <a:moveTo>
                  <a:pt x="0" y="0"/>
                </a:moveTo>
                <a:lnTo>
                  <a:pt x="2819450" y="0"/>
                </a:lnTo>
                <a:lnTo>
                  <a:pt x="2819450" y="1878459"/>
                </a:lnTo>
                <a:lnTo>
                  <a:pt x="0" y="1878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582" y="7837639"/>
            <a:ext cx="2449361" cy="2449361"/>
          </a:xfrm>
          <a:custGeom>
            <a:avLst/>
            <a:gdLst/>
            <a:ahLst/>
            <a:cxnLst/>
            <a:rect r="r" b="b" t="t" l="l"/>
            <a:pathLst>
              <a:path h="2449361" w="2449361">
                <a:moveTo>
                  <a:pt x="0" y="0"/>
                </a:moveTo>
                <a:lnTo>
                  <a:pt x="2449361" y="0"/>
                </a:lnTo>
                <a:lnTo>
                  <a:pt x="2449361" y="2449361"/>
                </a:lnTo>
                <a:lnTo>
                  <a:pt x="0" y="2449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90462" y="6123974"/>
            <a:ext cx="3998302" cy="2350564"/>
          </a:xfrm>
          <a:custGeom>
            <a:avLst/>
            <a:gdLst/>
            <a:ahLst/>
            <a:cxnLst/>
            <a:rect r="r" b="b" t="t" l="l"/>
            <a:pathLst>
              <a:path h="2350564" w="3998302">
                <a:moveTo>
                  <a:pt x="0" y="0"/>
                </a:moveTo>
                <a:lnTo>
                  <a:pt x="3998302" y="0"/>
                </a:lnTo>
                <a:lnTo>
                  <a:pt x="3998302" y="2350564"/>
                </a:lnTo>
                <a:lnTo>
                  <a:pt x="0" y="2350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34008" y="4629785"/>
            <a:ext cx="5253992" cy="5386724"/>
          </a:xfrm>
          <a:custGeom>
            <a:avLst/>
            <a:gdLst/>
            <a:ahLst/>
            <a:cxnLst/>
            <a:rect r="r" b="b" t="t" l="l"/>
            <a:pathLst>
              <a:path h="5386724" w="5253992">
                <a:moveTo>
                  <a:pt x="0" y="0"/>
                </a:moveTo>
                <a:lnTo>
                  <a:pt x="5253992" y="0"/>
                </a:lnTo>
                <a:lnTo>
                  <a:pt x="5253992" y="5386724"/>
                </a:lnTo>
                <a:lnTo>
                  <a:pt x="0" y="5386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844865"/>
            <a:ext cx="1828800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SLAM (Simultaneous Localization and Mapping) - Allows a robot to create a map of its environment while keeping track of its own location within the map.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It uses data from sensors such as encoders, LIDAR and IMU and odometry to build a consistent map without losing the robot’s POSE (Position and Orientation).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9735" y="385794"/>
            <a:ext cx="6260358" cy="81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2"/>
              </a:lnSpc>
              <a:spcBef>
                <a:spcPct val="0"/>
              </a:spcBef>
            </a:pPr>
            <a:r>
              <a:rPr lang="en-US" sz="4737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SLAM AND NAVIGATION</a:t>
            </a:r>
          </a:p>
        </p:txBody>
      </p:sp>
      <p:sp>
        <p:nvSpPr>
          <p:cNvPr name="AutoShape 9" id="9"/>
          <p:cNvSpPr/>
          <p:nvPr/>
        </p:nvSpPr>
        <p:spPr>
          <a:xfrm>
            <a:off x="2281863" y="5124450"/>
            <a:ext cx="2508598" cy="947296"/>
          </a:xfrm>
          <a:prstGeom prst="line">
            <a:avLst/>
          </a:prstGeom>
          <a:ln cap="flat" w="1428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281863" y="7299256"/>
            <a:ext cx="2508598" cy="0"/>
          </a:xfrm>
          <a:prstGeom prst="line">
            <a:avLst/>
          </a:prstGeom>
          <a:ln cap="flat" w="1428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V="true">
            <a:off x="2281863" y="8474538"/>
            <a:ext cx="2486509" cy="587782"/>
          </a:xfrm>
          <a:prstGeom prst="line">
            <a:avLst/>
          </a:prstGeom>
          <a:ln cap="flat" w="142875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8788764" y="7299256"/>
            <a:ext cx="4245244" cy="23891"/>
          </a:xfrm>
          <a:prstGeom prst="line">
            <a:avLst/>
          </a:prstGeom>
          <a:ln cap="flat" w="1428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2537943" y="4563110"/>
            <a:ext cx="25834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Encoder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1863" y="6523712"/>
            <a:ext cx="20623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LIDAR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69268" y="9088758"/>
            <a:ext cx="16875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IMU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21440" y="8407863"/>
            <a:ext cx="4816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PI - SLAM, EKF 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88764" y="6523712"/>
            <a:ext cx="33823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Map + robot POSE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6751"/>
            <a:ext cx="16230600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Some of the packages used in SLAM include: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slam_toolbox: Responsible for publishing the coordinate transformations between the map frame and odom (odometry) frame which allows the robot to understand its POSE in the map.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amcl (Adaptive Monte Carlo Localization): Used mainly after mapping has taken place and facilitates autonomous navigation of the robot within the map by using LIDAR data for localization.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913374"/>
            <a:ext cx="1623060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After mapping, Navigation takes place using a costmap. A costmap contains cells that quantify the the difficulty of the robot traversing each cell.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The costmap is made up of two types: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global_costmap: Covers the entire map and used for long distance path planning.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local_costmap: Covers the immediate surroundings of the robot and helps the robot avoid new obstacles not recorded on the saved map.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92814" y="705167"/>
            <a:ext cx="33951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global_constmap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169991" y="8429571"/>
            <a:ext cx="31180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local_constmap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66085" y="3576641"/>
            <a:ext cx="26219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Inflation layer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82645" y="5846503"/>
            <a:ext cx="22053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Static layer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846263"/>
            <a:ext cx="14892814" cy="8079351"/>
          </a:xfrm>
          <a:custGeom>
            <a:avLst/>
            <a:gdLst/>
            <a:ahLst/>
            <a:cxnLst/>
            <a:rect r="r" b="b" t="t" l="l"/>
            <a:pathLst>
              <a:path h="8079351" w="14892814">
                <a:moveTo>
                  <a:pt x="0" y="0"/>
                </a:moveTo>
                <a:lnTo>
                  <a:pt x="14892814" y="0"/>
                </a:lnTo>
                <a:lnTo>
                  <a:pt x="14892814" y="8079352"/>
                </a:lnTo>
                <a:lnTo>
                  <a:pt x="0" y="8079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11013580" y="1285558"/>
            <a:ext cx="5154029" cy="1652518"/>
          </a:xfrm>
          <a:prstGeom prst="line">
            <a:avLst/>
          </a:prstGeom>
          <a:ln cap="flat" w="123825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8960556" y="6779504"/>
            <a:ext cx="7768440" cy="1716741"/>
          </a:xfrm>
          <a:prstGeom prst="line">
            <a:avLst/>
          </a:prstGeom>
          <a:ln cap="flat" w="123825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11261104" y="4157031"/>
            <a:ext cx="5715938" cy="1327153"/>
          </a:xfrm>
          <a:prstGeom prst="line">
            <a:avLst/>
          </a:prstGeom>
          <a:ln cap="flat" w="66675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11013580" y="6170036"/>
            <a:ext cx="5069065" cy="256858"/>
          </a:xfrm>
          <a:prstGeom prst="line">
            <a:avLst/>
          </a:prstGeom>
          <a:ln cap="flat" w="66675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0593" y="2245812"/>
            <a:ext cx="13850291" cy="4864915"/>
          </a:xfrm>
          <a:custGeom>
            <a:avLst/>
            <a:gdLst/>
            <a:ahLst/>
            <a:cxnLst/>
            <a:rect r="r" b="b" t="t" l="l"/>
            <a:pathLst>
              <a:path h="4864915" w="13850291">
                <a:moveTo>
                  <a:pt x="0" y="0"/>
                </a:moveTo>
                <a:lnTo>
                  <a:pt x="13850291" y="0"/>
                </a:lnTo>
                <a:lnTo>
                  <a:pt x="13850291" y="4864915"/>
                </a:lnTo>
                <a:lnTo>
                  <a:pt x="0" y="4864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91333" y="575530"/>
            <a:ext cx="2448813" cy="81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2"/>
              </a:lnSpc>
              <a:spcBef>
                <a:spcPct val="0"/>
              </a:spcBef>
            </a:pPr>
            <a:r>
              <a:rPr lang="en-US" sz="4737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PYTREES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89325" y="4332409"/>
            <a:ext cx="3109350" cy="81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2"/>
              </a:lnSpc>
              <a:spcBef>
                <a:spcPct val="0"/>
              </a:spcBef>
            </a:pPr>
            <a:r>
              <a:rPr lang="en-US" sz="4737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48897" y="290018"/>
            <a:ext cx="1922433" cy="1561977"/>
          </a:xfrm>
          <a:custGeom>
            <a:avLst/>
            <a:gdLst/>
            <a:ahLst/>
            <a:cxnLst/>
            <a:rect r="r" b="b" t="t" l="l"/>
            <a:pathLst>
              <a:path h="1561977" w="1922433">
                <a:moveTo>
                  <a:pt x="0" y="0"/>
                </a:moveTo>
                <a:lnTo>
                  <a:pt x="1922433" y="0"/>
                </a:lnTo>
                <a:lnTo>
                  <a:pt x="1922433" y="1561977"/>
                </a:lnTo>
                <a:lnTo>
                  <a:pt x="0" y="1561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7919" y="-307058"/>
            <a:ext cx="2756129" cy="2756129"/>
          </a:xfrm>
          <a:custGeom>
            <a:avLst/>
            <a:gdLst/>
            <a:ahLst/>
            <a:cxnLst/>
            <a:rect r="r" b="b" t="t" l="l"/>
            <a:pathLst>
              <a:path h="2756129" w="2756129">
                <a:moveTo>
                  <a:pt x="0" y="0"/>
                </a:moveTo>
                <a:lnTo>
                  <a:pt x="2756129" y="0"/>
                </a:lnTo>
                <a:lnTo>
                  <a:pt x="2756129" y="2756129"/>
                </a:lnTo>
                <a:lnTo>
                  <a:pt x="0" y="2756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424" y="8068881"/>
            <a:ext cx="4531119" cy="2378837"/>
          </a:xfrm>
          <a:custGeom>
            <a:avLst/>
            <a:gdLst/>
            <a:ahLst/>
            <a:cxnLst/>
            <a:rect r="r" b="b" t="t" l="l"/>
            <a:pathLst>
              <a:path h="2378837" w="4531119">
                <a:moveTo>
                  <a:pt x="0" y="0"/>
                </a:moveTo>
                <a:lnTo>
                  <a:pt x="4531119" y="0"/>
                </a:lnTo>
                <a:lnTo>
                  <a:pt x="4531119" y="2378838"/>
                </a:lnTo>
                <a:lnTo>
                  <a:pt x="0" y="2378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62856" y="8710633"/>
            <a:ext cx="4294515" cy="1095335"/>
          </a:xfrm>
          <a:custGeom>
            <a:avLst/>
            <a:gdLst/>
            <a:ahLst/>
            <a:cxnLst/>
            <a:rect r="r" b="b" t="t" l="l"/>
            <a:pathLst>
              <a:path h="1095335" w="4294515">
                <a:moveTo>
                  <a:pt x="0" y="0"/>
                </a:moveTo>
                <a:lnTo>
                  <a:pt x="4294515" y="0"/>
                </a:lnTo>
                <a:lnTo>
                  <a:pt x="4294515" y="1095334"/>
                </a:lnTo>
                <a:lnTo>
                  <a:pt x="0" y="1095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12" t="0" r="-781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06948" y="2684425"/>
            <a:ext cx="14003165" cy="5193006"/>
            <a:chOff x="0" y="0"/>
            <a:chExt cx="18670887" cy="69240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493990" y="0"/>
              <a:ext cx="6075817" cy="6924009"/>
            </a:xfrm>
            <a:custGeom>
              <a:avLst/>
              <a:gdLst/>
              <a:ahLst/>
              <a:cxnLst/>
              <a:rect r="r" b="b" t="t" l="l"/>
              <a:pathLst>
                <a:path h="6924009" w="6075817">
                  <a:moveTo>
                    <a:pt x="0" y="0"/>
                  </a:moveTo>
                  <a:lnTo>
                    <a:pt x="6075817" y="0"/>
                  </a:lnTo>
                  <a:lnTo>
                    <a:pt x="6075817" y="6924009"/>
                  </a:lnTo>
                  <a:lnTo>
                    <a:pt x="0" y="6924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3403562" y="6162855"/>
              <a:ext cx="5267325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MOBILE  PLATFORM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75741"/>
              <a:ext cx="10531898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SENSORS, ODOMETRY &amp; SENSOR FUSION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64962" y="524344"/>
              <a:ext cx="6278653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SLAM &amp; NAVIGATION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578509" y="2418184"/>
              <a:ext cx="5974569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COMPUTER VISION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4144" y="4222004"/>
            <a:ext cx="9803009" cy="5036296"/>
          </a:xfrm>
          <a:custGeom>
            <a:avLst/>
            <a:gdLst/>
            <a:ahLst/>
            <a:cxnLst/>
            <a:rect r="r" b="b" t="t" l="l"/>
            <a:pathLst>
              <a:path h="5036296" w="9803009">
                <a:moveTo>
                  <a:pt x="0" y="0"/>
                </a:moveTo>
                <a:lnTo>
                  <a:pt x="9803008" y="0"/>
                </a:lnTo>
                <a:lnTo>
                  <a:pt x="9803008" y="5036296"/>
                </a:lnTo>
                <a:lnTo>
                  <a:pt x="0" y="5036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4234144" y="217609"/>
            <a:ext cx="9142192" cy="81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2"/>
              </a:lnSpc>
              <a:spcBef>
                <a:spcPct val="0"/>
              </a:spcBef>
            </a:pPr>
            <a:r>
              <a:rPr lang="en-US" sz="4737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MOBILE PLATFORM: MECHANICAL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6627" y="962025"/>
            <a:ext cx="830475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Drivetrain: 4-Wheel Differential Drive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Frame Material: PMMA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Aimed to minimize track, wheelbase, height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6627" y="2891014"/>
            <a:ext cx="5267072" cy="2556158"/>
          </a:xfrm>
          <a:custGeom>
            <a:avLst/>
            <a:gdLst/>
            <a:ahLst/>
            <a:cxnLst/>
            <a:rect r="r" b="b" t="t" l="l"/>
            <a:pathLst>
              <a:path h="2556158" w="5267072">
                <a:moveTo>
                  <a:pt x="0" y="0"/>
                </a:moveTo>
                <a:lnTo>
                  <a:pt x="5267072" y="0"/>
                </a:lnTo>
                <a:lnTo>
                  <a:pt x="5267072" y="2556157"/>
                </a:lnTo>
                <a:lnTo>
                  <a:pt x="0" y="2556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3685" y="2160397"/>
            <a:ext cx="8621592" cy="4017391"/>
          </a:xfrm>
          <a:custGeom>
            <a:avLst/>
            <a:gdLst/>
            <a:ahLst/>
            <a:cxnLst/>
            <a:rect r="r" b="b" t="t" l="l"/>
            <a:pathLst>
              <a:path h="4017391" w="8621592">
                <a:moveTo>
                  <a:pt x="0" y="0"/>
                </a:moveTo>
                <a:lnTo>
                  <a:pt x="8621592" y="0"/>
                </a:lnTo>
                <a:lnTo>
                  <a:pt x="8621592" y="4017391"/>
                </a:lnTo>
                <a:lnTo>
                  <a:pt x="0" y="4017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112541" y="6343586"/>
            <a:ext cx="5385398" cy="3450020"/>
          </a:xfrm>
          <a:prstGeom prst="rect">
            <a:avLst/>
          </a:prstGeom>
          <a:ln w="38100" cap="rnd">
            <a:solidFill>
              <a:srgbClr val="000000"/>
            </a:solidFill>
            <a:prstDash val="solid"/>
          </a:ln>
        </p:spPr>
      </p:pic>
      <p:sp>
        <p:nvSpPr>
          <p:cNvPr name="Freeform 5" id="5"/>
          <p:cNvSpPr/>
          <p:nvPr/>
        </p:nvSpPr>
        <p:spPr>
          <a:xfrm flipH="false" flipV="false" rot="-10800000">
            <a:off x="12147493" y="6177788"/>
            <a:ext cx="1487858" cy="1518222"/>
          </a:xfrm>
          <a:custGeom>
            <a:avLst/>
            <a:gdLst/>
            <a:ahLst/>
            <a:cxnLst/>
            <a:rect r="r" b="b" t="t" l="l"/>
            <a:pathLst>
              <a:path h="1518222" w="1487858">
                <a:moveTo>
                  <a:pt x="0" y="0"/>
                </a:moveTo>
                <a:lnTo>
                  <a:pt x="1487858" y="0"/>
                </a:lnTo>
                <a:lnTo>
                  <a:pt x="1487858" y="1518222"/>
                </a:lnTo>
                <a:lnTo>
                  <a:pt x="0" y="1518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34144" y="217609"/>
            <a:ext cx="9142192" cy="81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2"/>
              </a:lnSpc>
              <a:spcBef>
                <a:spcPct val="0"/>
              </a:spcBef>
            </a:pPr>
            <a:r>
              <a:rPr lang="en-US" sz="4737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MOBILE PLATFORM: MECHANICAL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6627" y="1518089"/>
            <a:ext cx="65037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Offloading: Single-servo actuation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10800000">
            <a:off x="4234144" y="6343586"/>
            <a:ext cx="1487858" cy="1518222"/>
          </a:xfrm>
          <a:custGeom>
            <a:avLst/>
            <a:gdLst/>
            <a:ahLst/>
            <a:cxnLst/>
            <a:rect r="r" b="b" t="t" l="l"/>
            <a:pathLst>
              <a:path h="1518222" w="1487858">
                <a:moveTo>
                  <a:pt x="1487858" y="0"/>
                </a:moveTo>
                <a:lnTo>
                  <a:pt x="0" y="0"/>
                </a:lnTo>
                <a:lnTo>
                  <a:pt x="0" y="1518222"/>
                </a:lnTo>
                <a:lnTo>
                  <a:pt x="1487858" y="1518222"/>
                </a:lnTo>
                <a:lnTo>
                  <a:pt x="14878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64052" y="5887609"/>
            <a:ext cx="6382188" cy="3246938"/>
          </a:xfrm>
          <a:custGeom>
            <a:avLst/>
            <a:gdLst/>
            <a:ahLst/>
            <a:cxnLst/>
            <a:rect r="r" b="b" t="t" l="l"/>
            <a:pathLst>
              <a:path h="3246938" w="6382188">
                <a:moveTo>
                  <a:pt x="0" y="0"/>
                </a:moveTo>
                <a:lnTo>
                  <a:pt x="6382187" y="0"/>
                </a:lnTo>
                <a:lnTo>
                  <a:pt x="6382187" y="3246938"/>
                </a:lnTo>
                <a:lnTo>
                  <a:pt x="0" y="3246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2704" y="6148872"/>
            <a:ext cx="6748281" cy="3239175"/>
          </a:xfrm>
          <a:custGeom>
            <a:avLst/>
            <a:gdLst/>
            <a:ahLst/>
            <a:cxnLst/>
            <a:rect r="r" b="b" t="t" l="l"/>
            <a:pathLst>
              <a:path h="3239175" w="6748281">
                <a:moveTo>
                  <a:pt x="0" y="0"/>
                </a:moveTo>
                <a:lnTo>
                  <a:pt x="6748281" y="0"/>
                </a:lnTo>
                <a:lnTo>
                  <a:pt x="6748281" y="3239175"/>
                </a:lnTo>
                <a:lnTo>
                  <a:pt x="0" y="323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46239" y="6148872"/>
            <a:ext cx="6441761" cy="2985674"/>
          </a:xfrm>
          <a:custGeom>
            <a:avLst/>
            <a:gdLst/>
            <a:ahLst/>
            <a:cxnLst/>
            <a:rect r="r" b="b" t="t" l="l"/>
            <a:pathLst>
              <a:path h="2985674" w="6441761">
                <a:moveTo>
                  <a:pt x="0" y="0"/>
                </a:moveTo>
                <a:lnTo>
                  <a:pt x="6441761" y="0"/>
                </a:lnTo>
                <a:lnTo>
                  <a:pt x="6441761" y="2985675"/>
                </a:lnTo>
                <a:lnTo>
                  <a:pt x="0" y="2985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30131" y="3085783"/>
            <a:ext cx="7481243" cy="2908333"/>
          </a:xfrm>
          <a:custGeom>
            <a:avLst/>
            <a:gdLst/>
            <a:ahLst/>
            <a:cxnLst/>
            <a:rect r="r" b="b" t="t" l="l"/>
            <a:pathLst>
              <a:path h="2908333" w="7481243">
                <a:moveTo>
                  <a:pt x="0" y="0"/>
                </a:moveTo>
                <a:lnTo>
                  <a:pt x="7481243" y="0"/>
                </a:lnTo>
                <a:lnTo>
                  <a:pt x="7481243" y="2908333"/>
                </a:lnTo>
                <a:lnTo>
                  <a:pt x="0" y="2908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35102" y="217609"/>
            <a:ext cx="9359325" cy="81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2"/>
              </a:lnSpc>
              <a:spcBef>
                <a:spcPct val="0"/>
              </a:spcBef>
            </a:pPr>
            <a:r>
              <a:rPr lang="en-US" sz="4737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MOBILE PLATFORM: ELECTRONICS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6627" y="962025"/>
            <a:ext cx="10137987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Sensors: 4 rotary encoders, IMU, Lidar, Pi Camera</a:t>
            </a: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Actuators: 4 12V DC Motors, high-torque servo motor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Low-Level </a:t>
            </a: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Controller: STM32F4 series MCU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High-Level Controller: Raspberry Pi 4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Power Supply: 11.1V Li-Po battery, USB Power bank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Featuring High Frequency PWM; PiD motor control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88563">
            <a:off x="2380213" y="5677018"/>
            <a:ext cx="1352730" cy="1352730"/>
          </a:xfrm>
          <a:custGeom>
            <a:avLst/>
            <a:gdLst/>
            <a:ahLst/>
            <a:cxnLst/>
            <a:rect r="r" b="b" t="t" l="l"/>
            <a:pathLst>
              <a:path h="1352730" w="1352730">
                <a:moveTo>
                  <a:pt x="0" y="0"/>
                </a:moveTo>
                <a:lnTo>
                  <a:pt x="1352730" y="0"/>
                </a:lnTo>
                <a:lnTo>
                  <a:pt x="1352730" y="1352730"/>
                </a:lnTo>
                <a:lnTo>
                  <a:pt x="0" y="1352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9689" y="7462458"/>
            <a:ext cx="1113779" cy="1113779"/>
          </a:xfrm>
          <a:custGeom>
            <a:avLst/>
            <a:gdLst/>
            <a:ahLst/>
            <a:cxnLst/>
            <a:rect r="r" b="b" t="t" l="l"/>
            <a:pathLst>
              <a:path h="1113779" w="1113779">
                <a:moveTo>
                  <a:pt x="0" y="0"/>
                </a:moveTo>
                <a:lnTo>
                  <a:pt x="1113778" y="0"/>
                </a:lnTo>
                <a:lnTo>
                  <a:pt x="1113778" y="1113779"/>
                </a:lnTo>
                <a:lnTo>
                  <a:pt x="0" y="111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536319" y="6580778"/>
            <a:ext cx="3003001" cy="2236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 flipV="true">
            <a:off x="3335123" y="7997970"/>
            <a:ext cx="3210445" cy="403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6539319" y="6206348"/>
            <a:ext cx="2604681" cy="2199275"/>
            <a:chOff x="0" y="0"/>
            <a:chExt cx="686006" cy="5792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6006" cy="579233"/>
            </a:xfrm>
            <a:custGeom>
              <a:avLst/>
              <a:gdLst/>
              <a:ahLst/>
              <a:cxnLst/>
              <a:rect r="r" b="b" t="t" l="l"/>
              <a:pathLst>
                <a:path h="579233" w="686006">
                  <a:moveTo>
                    <a:pt x="151588" y="0"/>
                  </a:moveTo>
                  <a:lnTo>
                    <a:pt x="534419" y="0"/>
                  </a:lnTo>
                  <a:cubicBezTo>
                    <a:pt x="618138" y="0"/>
                    <a:pt x="686006" y="67868"/>
                    <a:pt x="686006" y="151588"/>
                  </a:cubicBezTo>
                  <a:lnTo>
                    <a:pt x="686006" y="427645"/>
                  </a:lnTo>
                  <a:cubicBezTo>
                    <a:pt x="686006" y="467849"/>
                    <a:pt x="670036" y="506406"/>
                    <a:pt x="641607" y="534834"/>
                  </a:cubicBezTo>
                  <a:cubicBezTo>
                    <a:pt x="613179" y="563262"/>
                    <a:pt x="574622" y="579233"/>
                    <a:pt x="534419" y="579233"/>
                  </a:cubicBezTo>
                  <a:lnTo>
                    <a:pt x="151588" y="579233"/>
                  </a:lnTo>
                  <a:cubicBezTo>
                    <a:pt x="67868" y="579233"/>
                    <a:pt x="0" y="511365"/>
                    <a:pt x="0" y="427645"/>
                  </a:cubicBezTo>
                  <a:lnTo>
                    <a:pt x="0" y="151588"/>
                  </a:lnTo>
                  <a:cubicBezTo>
                    <a:pt x="0" y="67868"/>
                    <a:pt x="67868" y="0"/>
                    <a:pt x="15158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686006" cy="6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368"/>
                </a:lnSpc>
              </a:pPr>
              <a:r>
                <a:rPr lang="en-US" sz="4548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rPr>
                <a:t>EKF[F,H]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37202" y="6042981"/>
            <a:ext cx="2742687" cy="2222854"/>
            <a:chOff x="0" y="0"/>
            <a:chExt cx="722354" cy="5854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2354" cy="585443"/>
            </a:xfrm>
            <a:custGeom>
              <a:avLst/>
              <a:gdLst/>
              <a:ahLst/>
              <a:cxnLst/>
              <a:rect r="r" b="b" t="t" l="l"/>
              <a:pathLst>
                <a:path h="585443" w="722354">
                  <a:moveTo>
                    <a:pt x="143960" y="0"/>
                  </a:moveTo>
                  <a:lnTo>
                    <a:pt x="578393" y="0"/>
                  </a:lnTo>
                  <a:cubicBezTo>
                    <a:pt x="616574" y="0"/>
                    <a:pt x="653191" y="15167"/>
                    <a:pt x="680189" y="42165"/>
                  </a:cubicBezTo>
                  <a:cubicBezTo>
                    <a:pt x="707187" y="69163"/>
                    <a:pt x="722354" y="105780"/>
                    <a:pt x="722354" y="143960"/>
                  </a:cubicBezTo>
                  <a:lnTo>
                    <a:pt x="722354" y="441483"/>
                  </a:lnTo>
                  <a:cubicBezTo>
                    <a:pt x="722354" y="520990"/>
                    <a:pt x="657901" y="585443"/>
                    <a:pt x="578393" y="585443"/>
                  </a:cubicBezTo>
                  <a:lnTo>
                    <a:pt x="143960" y="585443"/>
                  </a:lnTo>
                  <a:cubicBezTo>
                    <a:pt x="64453" y="585443"/>
                    <a:pt x="0" y="520990"/>
                    <a:pt x="0" y="441483"/>
                  </a:cubicBezTo>
                  <a:lnTo>
                    <a:pt x="0" y="143960"/>
                  </a:lnTo>
                  <a:cubicBezTo>
                    <a:pt x="0" y="64453"/>
                    <a:pt x="64453" y="0"/>
                    <a:pt x="14396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722354" cy="661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88"/>
                </a:lnSpc>
              </a:pPr>
              <a:r>
                <a:rPr lang="en-US" sz="4348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rPr>
                <a:t>ACCURATE POSE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9144000" y="7305985"/>
            <a:ext cx="1193202" cy="383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13080500" y="7097007"/>
            <a:ext cx="1193202" cy="383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390470" y="5412045"/>
            <a:ext cx="1579650" cy="2993577"/>
          </a:xfrm>
          <a:custGeom>
            <a:avLst/>
            <a:gdLst/>
            <a:ahLst/>
            <a:cxnLst/>
            <a:rect r="r" b="b" t="t" l="l"/>
            <a:pathLst>
              <a:path h="2993577" w="1579650">
                <a:moveTo>
                  <a:pt x="0" y="0"/>
                </a:moveTo>
                <a:lnTo>
                  <a:pt x="1579649" y="0"/>
                </a:lnTo>
                <a:lnTo>
                  <a:pt x="1579649" y="2993577"/>
                </a:lnTo>
                <a:lnTo>
                  <a:pt x="0" y="299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894344"/>
            <a:ext cx="14328616" cy="81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632"/>
              </a:lnSpc>
              <a:spcBef>
                <a:spcPct val="0"/>
              </a:spcBef>
            </a:pPr>
            <a:r>
              <a:rPr lang="en-US" sz="4737" strike="noStrike" u="none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ACCURATE LOCALIZATION THROUGH SENSOR FUSION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4054" y="3031430"/>
            <a:ext cx="1798394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Encoders – Track wheel rotati</a:t>
            </a: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ons → estimate linear &amp; angular displacement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IMU (MPU6050) – Measures acceleration &amp; angular velocity → robot orientation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EKF Fusion – Uses non linear models like robot motion and orientation and linearizes them around the current estimate using jacobians</a:t>
            </a:r>
          </a:p>
        </p:txBody>
      </p:sp>
      <p:sp>
        <p:nvSpPr>
          <p:cNvPr name="TextBox 17" id="17"/>
          <p:cNvSpPr txBox="true"/>
          <p:nvPr/>
        </p:nvSpPr>
        <p:spPr>
          <a:xfrm rot="116532">
            <a:off x="4010148" y="6185853"/>
            <a:ext cx="2276924" cy="509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  <a:spcBef>
                <a:spcPct val="0"/>
              </a:spcBef>
            </a:pPr>
            <a:r>
              <a:rPr lang="en-US" sz="2996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Encoder data</a:t>
            </a:r>
          </a:p>
        </p:txBody>
      </p:sp>
      <p:sp>
        <p:nvSpPr>
          <p:cNvPr name="TextBox 18" id="18"/>
          <p:cNvSpPr txBox="true"/>
          <p:nvPr/>
        </p:nvSpPr>
        <p:spPr>
          <a:xfrm rot="-150720">
            <a:off x="4357629" y="7513153"/>
            <a:ext cx="1435025" cy="4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7"/>
              </a:lnSpc>
              <a:spcBef>
                <a:spcPct val="0"/>
              </a:spcBef>
            </a:pPr>
            <a:r>
              <a:rPr lang="en-US" sz="289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IMU data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13677101" y="8038366"/>
            <a:ext cx="1253006" cy="11625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-2441447">
            <a:off x="11814790" y="8885427"/>
            <a:ext cx="27146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ekf fused path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7675" y="3104430"/>
            <a:ext cx="2715478" cy="1418837"/>
          </a:xfrm>
          <a:custGeom>
            <a:avLst/>
            <a:gdLst/>
            <a:ahLst/>
            <a:cxnLst/>
            <a:rect r="r" b="b" t="t" l="l"/>
            <a:pathLst>
              <a:path h="1418837" w="2715478">
                <a:moveTo>
                  <a:pt x="0" y="0"/>
                </a:moveTo>
                <a:lnTo>
                  <a:pt x="2715477" y="0"/>
                </a:lnTo>
                <a:lnTo>
                  <a:pt x="2715477" y="1418837"/>
                </a:lnTo>
                <a:lnTo>
                  <a:pt x="0" y="1418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33152" y="3533721"/>
            <a:ext cx="1512444" cy="251444"/>
          </a:xfrm>
          <a:custGeom>
            <a:avLst/>
            <a:gdLst/>
            <a:ahLst/>
            <a:cxnLst/>
            <a:rect r="r" b="b" t="t" l="l"/>
            <a:pathLst>
              <a:path h="251444" w="1512444">
                <a:moveTo>
                  <a:pt x="0" y="0"/>
                </a:moveTo>
                <a:lnTo>
                  <a:pt x="1512444" y="0"/>
                </a:lnTo>
                <a:lnTo>
                  <a:pt x="1512444" y="251444"/>
                </a:lnTo>
                <a:lnTo>
                  <a:pt x="0" y="251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true" flipV="false" rot="483654">
            <a:off x="3885643" y="6806872"/>
            <a:ext cx="2068180" cy="5273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9068670">
            <a:off x="3968255" y="8352715"/>
            <a:ext cx="2204345" cy="562108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93110" y="5802770"/>
            <a:ext cx="3168172" cy="1723403"/>
          </a:xfrm>
          <a:custGeom>
            <a:avLst/>
            <a:gdLst/>
            <a:ahLst/>
            <a:cxnLst/>
            <a:rect r="r" b="b" t="t" l="l"/>
            <a:pathLst>
              <a:path h="1723403" w="3168172">
                <a:moveTo>
                  <a:pt x="0" y="0"/>
                </a:moveTo>
                <a:lnTo>
                  <a:pt x="3168172" y="0"/>
                </a:lnTo>
                <a:lnTo>
                  <a:pt x="3168172" y="1723402"/>
                </a:lnTo>
                <a:lnTo>
                  <a:pt x="0" y="1723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309" t="-10280" r="-10982" b="-145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1732" y="8025003"/>
            <a:ext cx="3091740" cy="1685557"/>
          </a:xfrm>
          <a:custGeom>
            <a:avLst/>
            <a:gdLst/>
            <a:ahLst/>
            <a:cxnLst/>
            <a:rect r="r" b="b" t="t" l="l"/>
            <a:pathLst>
              <a:path h="1685557" w="3091740">
                <a:moveTo>
                  <a:pt x="0" y="0"/>
                </a:moveTo>
                <a:lnTo>
                  <a:pt x="3091739" y="0"/>
                </a:lnTo>
                <a:lnTo>
                  <a:pt x="3091739" y="1685557"/>
                </a:lnTo>
                <a:lnTo>
                  <a:pt x="0" y="1685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281" t="-12409" r="-12296" b="-1378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80582" y="6725441"/>
            <a:ext cx="2598881" cy="1689273"/>
          </a:xfrm>
          <a:custGeom>
            <a:avLst/>
            <a:gdLst/>
            <a:ahLst/>
            <a:cxnLst/>
            <a:rect r="r" b="b" t="t" l="l"/>
            <a:pathLst>
              <a:path h="1689273" w="2598881">
                <a:moveTo>
                  <a:pt x="0" y="0"/>
                </a:moveTo>
                <a:lnTo>
                  <a:pt x="2598881" y="0"/>
                </a:lnTo>
                <a:lnTo>
                  <a:pt x="2598881" y="1689272"/>
                </a:lnTo>
                <a:lnTo>
                  <a:pt x="0" y="1689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70428" y="2059936"/>
            <a:ext cx="8098079" cy="3706062"/>
          </a:xfrm>
          <a:custGeom>
            <a:avLst/>
            <a:gdLst/>
            <a:ahLst/>
            <a:cxnLst/>
            <a:rect r="r" b="b" t="t" l="l"/>
            <a:pathLst>
              <a:path h="3706062" w="8098079">
                <a:moveTo>
                  <a:pt x="0" y="0"/>
                </a:moveTo>
                <a:lnTo>
                  <a:pt x="8098079" y="0"/>
                </a:lnTo>
                <a:lnTo>
                  <a:pt x="8098079" y="3706062"/>
                </a:lnTo>
                <a:lnTo>
                  <a:pt x="0" y="3706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74053">
            <a:off x="12154058" y="4424656"/>
            <a:ext cx="1675179" cy="1675179"/>
          </a:xfrm>
          <a:custGeom>
            <a:avLst/>
            <a:gdLst/>
            <a:ahLst/>
            <a:cxnLst/>
            <a:rect r="r" b="b" t="t" l="l"/>
            <a:pathLst>
              <a:path h="1675179" w="1675179">
                <a:moveTo>
                  <a:pt x="0" y="0"/>
                </a:moveTo>
                <a:lnTo>
                  <a:pt x="1675179" y="0"/>
                </a:lnTo>
                <a:lnTo>
                  <a:pt x="1675179" y="1675178"/>
                </a:lnTo>
                <a:lnTo>
                  <a:pt x="0" y="16751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73991" y="217609"/>
            <a:ext cx="5062497" cy="81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2"/>
              </a:lnSpc>
              <a:spcBef>
                <a:spcPct val="0"/>
              </a:spcBef>
            </a:pPr>
            <a:r>
              <a:rPr lang="en-US" sz="4737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COMPUTER VISION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9457" y="3190278"/>
            <a:ext cx="27154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Kaggle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87278" y="4982449"/>
            <a:ext cx="2368987" cy="50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model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970421" y="6051748"/>
            <a:ext cx="7002323" cy="2461068"/>
            <a:chOff x="0" y="0"/>
            <a:chExt cx="9336431" cy="3281424"/>
          </a:xfrm>
        </p:grpSpPr>
        <p:sp>
          <p:nvSpPr>
            <p:cNvPr name="Freeform 15" id="15"/>
            <p:cNvSpPr/>
            <p:nvPr/>
          </p:nvSpPr>
          <p:spPr>
            <a:xfrm flipH="true" flipV="false" rot="0">
              <a:off x="6655974" y="1108285"/>
              <a:ext cx="2680457" cy="2173139"/>
            </a:xfrm>
            <a:custGeom>
              <a:avLst/>
              <a:gdLst/>
              <a:ahLst/>
              <a:cxnLst/>
              <a:rect r="r" b="b" t="t" l="l"/>
              <a:pathLst>
                <a:path h="2173139" w="2680457">
                  <a:moveTo>
                    <a:pt x="2680457" y="0"/>
                  </a:moveTo>
                  <a:lnTo>
                    <a:pt x="0" y="0"/>
                  </a:lnTo>
                  <a:lnTo>
                    <a:pt x="0" y="2173139"/>
                  </a:lnTo>
                  <a:lnTo>
                    <a:pt x="2680457" y="2173139"/>
                  </a:lnTo>
                  <a:lnTo>
                    <a:pt x="2680457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114894">
              <a:off x="49429" y="63775"/>
              <a:ext cx="3867612" cy="3023072"/>
            </a:xfrm>
            <a:custGeom>
              <a:avLst/>
              <a:gdLst/>
              <a:ahLst/>
              <a:cxnLst/>
              <a:rect r="r" b="b" t="t" l="l"/>
              <a:pathLst>
                <a:path h="3023072" w="3867612">
                  <a:moveTo>
                    <a:pt x="3867612" y="0"/>
                  </a:moveTo>
                  <a:lnTo>
                    <a:pt x="0" y="0"/>
                  </a:lnTo>
                  <a:lnTo>
                    <a:pt x="0" y="3023071"/>
                  </a:lnTo>
                  <a:lnTo>
                    <a:pt x="3867612" y="3023071"/>
                  </a:lnTo>
                  <a:lnTo>
                    <a:pt x="3867612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true" flipV="true" rot="0">
              <a:off x="3704379" y="1411100"/>
              <a:ext cx="3230634" cy="537093"/>
            </a:xfrm>
            <a:custGeom>
              <a:avLst/>
              <a:gdLst/>
              <a:ahLst/>
              <a:cxnLst/>
              <a:rect r="r" b="b" t="t" l="l"/>
              <a:pathLst>
                <a:path h="537093" w="3230634">
                  <a:moveTo>
                    <a:pt x="3230635" y="537093"/>
                  </a:moveTo>
                  <a:lnTo>
                    <a:pt x="0" y="537093"/>
                  </a:lnTo>
                  <a:lnTo>
                    <a:pt x="0" y="0"/>
                  </a:lnTo>
                  <a:lnTo>
                    <a:pt x="3230635" y="0"/>
                  </a:lnTo>
                  <a:lnTo>
                    <a:pt x="3230635" y="537093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380348" y="468494"/>
              <a:ext cx="4182117" cy="63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48"/>
                </a:lnSpc>
                <a:spcBef>
                  <a:spcPct val="0"/>
                </a:spcBef>
              </a:pPr>
              <a:r>
                <a:rPr lang="en-US" sz="2892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Image ⟶ /image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621070" y="7152460"/>
            <a:ext cx="2487148" cy="41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8"/>
              </a:lnSpc>
              <a:spcBef>
                <a:spcPct val="0"/>
              </a:spcBef>
            </a:pPr>
            <a:r>
              <a:rPr lang="en-US" sz="2448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/inference_image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1732" y="952500"/>
            <a:ext cx="452183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Image classification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18883"/>
            <a:ext cx="16217568" cy="1198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Resnet 18 architecure used - 18 layers deep . Utilized transfer learning approach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Pretrained on 1.2 M ImageNet images - 1000 classes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Target - 3 classes ( healthy, early blight, late blight) ⟶ in potatoes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751F"/>
                </a:solidFill>
                <a:latin typeface="Sniglet"/>
                <a:ea typeface="Sniglet"/>
                <a:cs typeface="Sniglet"/>
                <a:sym typeface="Sniglet"/>
              </a:rPr>
              <a:t>Early blight</a:t>
            </a: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 - Dark brown spot with concentric rings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D51915"/>
                </a:solidFill>
                <a:latin typeface="Sniglet"/>
                <a:ea typeface="Sniglet"/>
                <a:cs typeface="Sniglet"/>
                <a:sym typeface="Sniglet"/>
              </a:rPr>
              <a:t>Late blight</a:t>
            </a:r>
            <a:r>
              <a:rPr lang="en-US" sz="3399">
                <a:solidFill>
                  <a:srgbClr val="545454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- Gray-Green water soaked lesions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Prepared a new dataset with 21452 images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BF63"/>
                </a:solidFill>
                <a:latin typeface="Sniglet"/>
                <a:ea typeface="Sniglet"/>
                <a:cs typeface="Sniglet"/>
                <a:sym typeface="Sniglet"/>
              </a:rPr>
              <a:t>Why Resnet 18?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Pretrained.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Lightweight ⟶ 11 M parameters. Good for this task compared to Resnet 50+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Proven effective for plant disease detection ⟶ don’t reinvent the wheel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Relatively less computational resources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Optimization algorithm ⟶ Adam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BF63"/>
                </a:solidFill>
                <a:latin typeface="Sniglet"/>
                <a:ea typeface="Sniglet"/>
                <a:cs typeface="Sniglet"/>
                <a:sym typeface="Sniglet"/>
              </a:rPr>
              <a:t>Why Adam?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Good for small datasets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Faster convergence than SGD.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524931" y="3235495"/>
            <a:ext cx="4734369" cy="2616124"/>
          </a:xfrm>
          <a:custGeom>
            <a:avLst/>
            <a:gdLst/>
            <a:ahLst/>
            <a:cxnLst/>
            <a:rect r="r" b="b" t="t" l="l"/>
            <a:pathLst>
              <a:path h="2616124" w="4734369">
                <a:moveTo>
                  <a:pt x="0" y="0"/>
                </a:moveTo>
                <a:lnTo>
                  <a:pt x="4734369" y="0"/>
                </a:lnTo>
                <a:lnTo>
                  <a:pt x="4734369" y="2616123"/>
                </a:lnTo>
                <a:lnTo>
                  <a:pt x="0" y="2616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24931" y="7243128"/>
            <a:ext cx="5170182" cy="2814768"/>
          </a:xfrm>
          <a:custGeom>
            <a:avLst/>
            <a:gdLst/>
            <a:ahLst/>
            <a:cxnLst/>
            <a:rect r="r" b="b" t="t" l="l"/>
            <a:pathLst>
              <a:path h="2814768" w="5170182">
                <a:moveTo>
                  <a:pt x="0" y="0"/>
                </a:moveTo>
                <a:lnTo>
                  <a:pt x="5170182" y="0"/>
                </a:lnTo>
                <a:lnTo>
                  <a:pt x="5170182" y="2814768"/>
                </a:lnTo>
                <a:lnTo>
                  <a:pt x="0" y="2814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59190" y="99197"/>
            <a:ext cx="5062497" cy="81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2"/>
              </a:lnSpc>
              <a:spcBef>
                <a:spcPct val="0"/>
              </a:spcBef>
            </a:pPr>
            <a:r>
              <a:rPr lang="en-US" sz="4737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COMPUTER VISION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95642"/>
            <a:ext cx="452183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Image classification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4787267" y="4224517"/>
            <a:ext cx="2425406" cy="403224"/>
          </a:xfrm>
          <a:custGeom>
            <a:avLst/>
            <a:gdLst/>
            <a:ahLst/>
            <a:cxnLst/>
            <a:rect r="r" b="b" t="t" l="l"/>
            <a:pathLst>
              <a:path h="403224" w="2425406">
                <a:moveTo>
                  <a:pt x="0" y="403223"/>
                </a:moveTo>
                <a:lnTo>
                  <a:pt x="2425407" y="403223"/>
                </a:lnTo>
                <a:lnTo>
                  <a:pt x="2425407" y="0"/>
                </a:lnTo>
                <a:lnTo>
                  <a:pt x="0" y="0"/>
                </a:lnTo>
                <a:lnTo>
                  <a:pt x="0" y="403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9999">
            <a:off x="1015057" y="2559950"/>
            <a:ext cx="3316722" cy="3169707"/>
          </a:xfrm>
          <a:custGeom>
            <a:avLst/>
            <a:gdLst/>
            <a:ahLst/>
            <a:cxnLst/>
            <a:rect r="r" b="b" t="t" l="l"/>
            <a:pathLst>
              <a:path h="3169707" w="3316722">
                <a:moveTo>
                  <a:pt x="3316722" y="28706"/>
                </a:moveTo>
                <a:lnTo>
                  <a:pt x="27411" y="0"/>
                </a:lnTo>
                <a:lnTo>
                  <a:pt x="0" y="3141002"/>
                </a:lnTo>
                <a:lnTo>
                  <a:pt x="3289311" y="3169708"/>
                </a:lnTo>
                <a:lnTo>
                  <a:pt x="3316722" y="28706"/>
                </a:lnTo>
                <a:close/>
              </a:path>
            </a:pathLst>
          </a:custGeom>
          <a:blipFill>
            <a:blip r:embed="rId4"/>
            <a:stretch>
              <a:fillRect l="-54133" t="-32542" r="-444" b="-184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28194" y="3192888"/>
            <a:ext cx="3155529" cy="2466481"/>
          </a:xfrm>
          <a:custGeom>
            <a:avLst/>
            <a:gdLst/>
            <a:ahLst/>
            <a:cxnLst/>
            <a:rect r="r" b="b" t="t" l="l"/>
            <a:pathLst>
              <a:path h="2466481" w="3155529">
                <a:moveTo>
                  <a:pt x="0" y="0"/>
                </a:moveTo>
                <a:lnTo>
                  <a:pt x="3155529" y="0"/>
                </a:lnTo>
                <a:lnTo>
                  <a:pt x="3155529" y="2466481"/>
                </a:lnTo>
                <a:lnTo>
                  <a:pt x="0" y="2466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65374" y="2908580"/>
            <a:ext cx="2669642" cy="2631874"/>
          </a:xfrm>
          <a:custGeom>
            <a:avLst/>
            <a:gdLst/>
            <a:ahLst/>
            <a:cxnLst/>
            <a:rect r="r" b="b" t="t" l="l"/>
            <a:pathLst>
              <a:path h="2631874" w="2669642">
                <a:moveTo>
                  <a:pt x="0" y="0"/>
                </a:moveTo>
                <a:lnTo>
                  <a:pt x="2669643" y="0"/>
                </a:lnTo>
                <a:lnTo>
                  <a:pt x="2669643" y="2631874"/>
                </a:lnTo>
                <a:lnTo>
                  <a:pt x="0" y="2631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411" r="0" b="-641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87267" y="3151464"/>
            <a:ext cx="2707344" cy="99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8"/>
              </a:lnSpc>
            </a:pPr>
            <a:r>
              <a:rPr lang="en-US" sz="28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Image ⟶ /</a:t>
            </a:r>
          </a:p>
          <a:p>
            <a:pPr algn="l">
              <a:lnSpc>
                <a:spcPts val="4048"/>
              </a:lnSpc>
              <a:spcBef>
                <a:spcPct val="0"/>
              </a:spcBef>
            </a:pPr>
            <a:r>
              <a:rPr lang="en-US" sz="2892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detected_color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59190" y="99197"/>
            <a:ext cx="5062497" cy="81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2"/>
              </a:lnSpc>
              <a:spcBef>
                <a:spcPct val="0"/>
              </a:spcBef>
            </a:pPr>
            <a:r>
              <a:rPr lang="en-US" sz="4737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COMPUTER VISION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52500"/>
            <a:ext cx="382635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Object detection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30063"/>
            <a:ext cx="1623060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Task ⟶ Deposit the loaded cube to the correct color coded offloading area.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</a:p>
          <a:p>
            <a:pPr algn="just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22500"/>
            <a:ext cx="1413995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For color detection - OpenCv extensive libraries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HSV color space preferred over RGB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Time based rebounding - real world robustness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Modularity achieved - ROS2 nodes (2)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true" rot="0">
            <a:off x="9961846" y="4224517"/>
            <a:ext cx="2425406" cy="403224"/>
          </a:xfrm>
          <a:custGeom>
            <a:avLst/>
            <a:gdLst/>
            <a:ahLst/>
            <a:cxnLst/>
            <a:rect r="r" b="b" t="t" l="l"/>
            <a:pathLst>
              <a:path h="403224" w="2425406">
                <a:moveTo>
                  <a:pt x="0" y="403223"/>
                </a:moveTo>
                <a:lnTo>
                  <a:pt x="2425406" y="403223"/>
                </a:lnTo>
                <a:lnTo>
                  <a:pt x="2425406" y="0"/>
                </a:lnTo>
                <a:lnTo>
                  <a:pt x="0" y="0"/>
                </a:lnTo>
                <a:lnTo>
                  <a:pt x="0" y="403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08621" y="3202031"/>
            <a:ext cx="3331854" cy="102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946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/servo_controller</a:t>
            </a:r>
          </a:p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946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/commands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DAG00saL5w0</dc:identifier>
  <dcterms:modified xsi:type="dcterms:W3CDTF">2011-08-01T06:04:30Z</dcterms:modified>
  <cp:revision>1</cp:revision>
  <dc:title>Robotics Dojo 2025 Knights Presentation</dc:title>
</cp:coreProperties>
</file>